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1" r:id="rId1"/>
  </p:sldMasterIdLst>
  <p:sldIdLst>
    <p:sldId id="256" r:id="rId2"/>
    <p:sldId id="257" r:id="rId3"/>
    <p:sldId id="258" r:id="rId4"/>
    <p:sldId id="261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5058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5436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12720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8662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42849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3728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6234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9485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726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6412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6841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2978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4351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5089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74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806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24F72-3E03-46EB-9C1A-7AE9D39822F6}" type="datetimeFigureOut">
              <a:rPr lang="tr-TR" smtClean="0"/>
              <a:t>3.12.2025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E5AA150-ACF0-4BB1-A0BC-ABE111F5BE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8167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86" r:id="rId5"/>
    <p:sldLayoutId id="2147483887" r:id="rId6"/>
    <p:sldLayoutId id="2147483888" r:id="rId7"/>
    <p:sldLayoutId id="2147483889" r:id="rId8"/>
    <p:sldLayoutId id="2147483890" r:id="rId9"/>
    <p:sldLayoutId id="2147483891" r:id="rId10"/>
    <p:sldLayoutId id="2147483892" r:id="rId11"/>
    <p:sldLayoutId id="2147483893" r:id="rId12"/>
    <p:sldLayoutId id="2147483894" r:id="rId13"/>
    <p:sldLayoutId id="2147483895" r:id="rId14"/>
    <p:sldLayoutId id="2147483896" r:id="rId15"/>
    <p:sldLayoutId id="214748389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WITHDRAWAL (W</a:t>
            </a:r>
            <a:r>
              <a:rPr lang="tr-TR" dirty="0"/>
              <a:t>)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FOR AGU UNDERGRADUATE STUDENTS</a:t>
            </a:r>
            <a:endParaRPr lang="tr-TR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927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RULES OF WITHDRAWAL</a:t>
            </a:r>
            <a:br>
              <a:rPr lang="tr-TR" dirty="0" smtClean="0"/>
            </a:br>
            <a:r>
              <a:rPr lang="tr-TR" dirty="0" smtClean="0"/>
              <a:t>(UNDERGRADUATE REGULATION-CLAUSE 23)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  <a:noFill/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/>
              <a:t>ARTICLE 23 – (1) Students may withdraw from the courses they are registered for in accordance with the rules stated below</a:t>
            </a:r>
            <a:r>
              <a:rPr lang="en-US" dirty="0" smtClean="0"/>
              <a:t>:</a:t>
            </a:r>
            <a:endParaRPr lang="tr-TR" dirty="0" smtClean="0"/>
          </a:p>
          <a:p>
            <a:pPr algn="just"/>
            <a:r>
              <a:rPr lang="en-US" dirty="0"/>
              <a:t>a) Course withdrawal can be made on the dates specified in the academic calendar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/>
              <a:t>b) Advisor approval is required for course withdrawal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/>
              <a:t>c) Withdrawal from a course can be made at most once per semester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tr-TR" dirty="0" smtClean="0"/>
              <a:t>ç</a:t>
            </a:r>
            <a:r>
              <a:rPr lang="en-US" dirty="0" smtClean="0"/>
              <a:t>) </a:t>
            </a:r>
            <a:r>
              <a:rPr lang="en-US" dirty="0"/>
              <a:t>(Amended:OG-18/04/2022-31813) Students can withdraw from a maximum of four courses during the program they are registered in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/>
              <a:t>d) Withdrawal from courses in the first two semesters of the curriculum is not possible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/>
              <a:t>e) (Amended:OG-18/04/2022-31813) Withdrawal cannot be made from courses that have been previously withdrawn or repeated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/>
              <a:t>f) (Repealed Amendment: Official Gazette-05/07/2025-32947</a:t>
            </a:r>
            <a:r>
              <a:rPr lang="en-US" dirty="0" smtClean="0"/>
              <a:t>)</a:t>
            </a:r>
            <a:endParaRPr lang="tr-TR" dirty="0" smtClean="0"/>
          </a:p>
          <a:p>
            <a:pPr algn="just"/>
            <a:r>
              <a:rPr lang="en-US" dirty="0"/>
              <a:t>g) Courses from which a student withdraws are marked with the letter W on the transcript. These courses are not included in the GPA calculation.</a:t>
            </a:r>
            <a:endParaRPr lang="tr-TR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Roboto"/>
              </a:rPr>
              <a:t/>
            </a:r>
            <a:br>
              <a:rPr kumimoji="0" lang="tr-TR" altLang="tr-T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Roboto"/>
              </a:rPr>
            </a:b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Robot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900" b="0" i="0" u="none" strike="noStrike" cap="none" normalizeH="0" baseline="0" smtClean="0">
                <a:ln>
                  <a:noFill/>
                </a:ln>
                <a:solidFill>
                  <a:srgbClr val="5F6368"/>
                </a:solidFill>
                <a:effectLst/>
                <a:latin typeface="Roboto"/>
              </a:rPr>
              <a:t>132 / 5.000</a:t>
            </a:r>
            <a:endParaRPr kumimoji="0" lang="tr-TR" altLang="tr-T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Robot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300" b="0" i="0" u="none" strike="noStrike" cap="none" normalizeH="0" baseline="0" smtClean="0">
                <a:ln>
                  <a:noFill/>
                </a:ln>
                <a:solidFill>
                  <a:srgbClr val="3C4043"/>
                </a:solidFill>
                <a:effectLst/>
              </a:rPr>
              <a:t>c) (Amended:OG-18/04/2022-31813) Students can withdraw from a maximum of four courses during the program they are registered in.</a:t>
            </a: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Roboto"/>
              </a:rPr>
              <a:t/>
            </a:r>
            <a:br>
              <a:rPr kumimoji="0" lang="tr-TR" altLang="tr-T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Roboto"/>
              </a:rPr>
            </a:b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Robot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900" b="0" i="0" u="none" strike="noStrike" cap="none" normalizeH="0" baseline="0" smtClean="0">
                <a:ln>
                  <a:noFill/>
                </a:ln>
                <a:solidFill>
                  <a:srgbClr val="5F6368"/>
                </a:solidFill>
                <a:effectLst/>
                <a:latin typeface="Roboto"/>
              </a:rPr>
              <a:t>132 / 5.000</a:t>
            </a:r>
            <a:endParaRPr kumimoji="0" lang="tr-TR" altLang="tr-TR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Robot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300" b="0" i="0" u="none" strike="noStrike" cap="none" normalizeH="0" baseline="0" smtClean="0">
                <a:ln>
                  <a:noFill/>
                </a:ln>
                <a:solidFill>
                  <a:srgbClr val="3C4043"/>
                </a:solidFill>
                <a:effectLst/>
              </a:rPr>
              <a:t>c) (Amended:OG-18/04/2022-31813) Students can withdraw from a maximum of four courses during the program they are registered in.</a:t>
            </a: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45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036320"/>
            <a:ext cx="8911687" cy="868680"/>
          </a:xfrm>
        </p:spPr>
        <p:txBody>
          <a:bodyPr/>
          <a:lstStyle/>
          <a:p>
            <a:r>
              <a:rPr lang="en-US" dirty="0" smtClean="0"/>
              <a:t>WITHDRAWAL </a:t>
            </a:r>
            <a:r>
              <a:rPr lang="en-US" dirty="0"/>
              <a:t>PROCESS AND DATES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pPr algn="just"/>
            <a:r>
              <a:rPr lang="en-US" dirty="0"/>
              <a:t>Dates for </a:t>
            </a:r>
            <a:r>
              <a:rPr lang="en-US" dirty="0" smtClean="0"/>
              <a:t>withdrawal </a:t>
            </a:r>
            <a:r>
              <a:rPr lang="en-US" dirty="0"/>
              <a:t>are determined separately for the fall and spring semesters. These dates are included in the Academic Calendar of our University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/>
              <a:t>The system is opened for the student and advisor </a:t>
            </a:r>
            <a:r>
              <a:rPr lang="en-US" dirty="0" smtClean="0"/>
              <a:t>on </a:t>
            </a:r>
            <a:r>
              <a:rPr lang="en-US" dirty="0"/>
              <a:t>withdrawal dates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/>
              <a:t>Withdrawal </a:t>
            </a:r>
            <a:r>
              <a:rPr lang="tr-TR" dirty="0" smtClean="0"/>
              <a:t>can</a:t>
            </a:r>
            <a:r>
              <a:rPr lang="en-US" dirty="0" smtClean="0"/>
              <a:t>not </a:t>
            </a:r>
            <a:r>
              <a:rPr lang="en-US" dirty="0"/>
              <a:t>be made without the approval of the advisor.</a:t>
            </a:r>
            <a:endParaRPr lang="tr-TR" dirty="0" smtClean="0"/>
          </a:p>
          <a:p>
            <a:pPr algn="just"/>
            <a:r>
              <a:rPr lang="tr-TR" dirty="0"/>
              <a:t>W</a:t>
            </a:r>
            <a:r>
              <a:rPr lang="en-US" dirty="0" err="1" smtClean="0"/>
              <a:t>ithdrawal</a:t>
            </a:r>
            <a:r>
              <a:rPr lang="en-US" dirty="0" smtClean="0"/>
              <a:t> </a:t>
            </a:r>
            <a:r>
              <a:rPr lang="en-US" dirty="0"/>
              <a:t>process: It is the situation where the student is not held responsible for the course he/she has taken for that semester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/>
              <a:t>The course is included in the student record and its grade is shown as W</a:t>
            </a:r>
            <a:r>
              <a:rPr lang="en-US" dirty="0" smtClean="0"/>
              <a:t>.</a:t>
            </a:r>
            <a:endParaRPr lang="tr-TR" dirty="0" smtClean="0"/>
          </a:p>
          <a:p>
            <a:pPr algn="just"/>
            <a:r>
              <a:rPr lang="en-US" dirty="0"/>
              <a:t>W grade does not affect the student's average.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2135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68137" y="624110"/>
            <a:ext cx="9779726" cy="1280890"/>
          </a:xfrm>
        </p:spPr>
        <p:txBody>
          <a:bodyPr/>
          <a:lstStyle/>
          <a:p>
            <a:r>
              <a:rPr lang="en-US" dirty="0"/>
              <a:t>FROM WHICH COURSES CAN I </a:t>
            </a:r>
            <a:r>
              <a:rPr lang="en-US" dirty="0" smtClean="0"/>
              <a:t>WITHDRAW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in the first two semesters of the curriculum</a:t>
            </a:r>
            <a:r>
              <a:rPr lang="tr-TR" dirty="0" smtClean="0"/>
              <a:t>;</a:t>
            </a:r>
          </a:p>
          <a:p>
            <a:pPr marL="0" indent="0">
              <a:buNone/>
            </a:pPr>
            <a:r>
              <a:rPr lang="tr-TR" dirty="0" err="1"/>
              <a:t>Compulsory</a:t>
            </a:r>
            <a:r>
              <a:rPr lang="tr-TR" dirty="0"/>
              <a:t>,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Elective</a:t>
            </a:r>
            <a:r>
              <a:rPr lang="tr-TR" dirty="0" smtClean="0"/>
              <a:t>,</a:t>
            </a:r>
          </a:p>
          <a:p>
            <a:pPr marL="0" indent="0">
              <a:buNone/>
            </a:pPr>
            <a:r>
              <a:rPr lang="tr-TR" dirty="0" err="1" smtClean="0"/>
              <a:t>Taken</a:t>
            </a:r>
            <a:r>
              <a:rPr lang="tr-TR" dirty="0" smtClean="0"/>
              <a:t> </a:t>
            </a:r>
            <a:r>
              <a:rPr lang="tr-TR" dirty="0" err="1"/>
              <a:t>outside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program,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Withdrawal </a:t>
            </a:r>
            <a:r>
              <a:rPr lang="en-US" dirty="0"/>
              <a:t>is possible.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9872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REPEAT OF THE </a:t>
            </a:r>
            <a:r>
              <a:rPr lang="en-US" dirty="0" smtClean="0"/>
              <a:t>WITHDRAWAL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241604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dirty="0"/>
              <a:t>Courses with a W grade must be repeated, </a:t>
            </a:r>
            <a:r>
              <a:rPr lang="en-US" b="1" dirty="0"/>
              <a:t>except for courses taken outside the program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</a:p>
          <a:p>
            <a:pPr algn="just"/>
            <a:r>
              <a:rPr lang="en-US" dirty="0"/>
              <a:t>Instead of repeat elective courses, other elective courses can be taken within the framework of the </a:t>
            </a:r>
            <a:r>
              <a:rPr lang="en-US" dirty="0" smtClean="0"/>
              <a:t>curriculum</a:t>
            </a:r>
            <a:r>
              <a:rPr lang="tr-TR" dirty="0" smtClean="0"/>
              <a:t>.</a:t>
            </a:r>
          </a:p>
          <a:p>
            <a:pPr algn="just"/>
            <a:r>
              <a:rPr lang="en-US" dirty="0"/>
              <a:t>The last grade received in the repeated course is valid.</a:t>
            </a:r>
            <a:r>
              <a:rPr lang="tr-TR" dirty="0" smtClean="0"/>
              <a:t>.</a:t>
            </a:r>
          </a:p>
          <a:p>
            <a:pPr algn="just"/>
            <a:r>
              <a:rPr lang="en-US" dirty="0"/>
              <a:t>Extra courses taken with a W letter grade included in the average or not included in the average (in NC status) do not prevent </a:t>
            </a:r>
            <a:r>
              <a:rPr lang="en-US" dirty="0" smtClean="0"/>
              <a:t>graduation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110507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333</TotalTime>
  <Words>387</Words>
  <Application>Microsoft Office PowerPoint</Application>
  <PresentationFormat>Geniş ekran</PresentationFormat>
  <Paragraphs>38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Arial</vt:lpstr>
      <vt:lpstr>Century Gothic</vt:lpstr>
      <vt:lpstr>Comic Sans MS</vt:lpstr>
      <vt:lpstr>Roboto</vt:lpstr>
      <vt:lpstr>Wingdings 3</vt:lpstr>
      <vt:lpstr>Duman</vt:lpstr>
      <vt:lpstr>WITHDRAWAL (W) </vt:lpstr>
      <vt:lpstr>RULES OF WITHDRAWAL (UNDERGRADUATE REGULATION-CLAUSE 23)</vt:lpstr>
      <vt:lpstr>WITHDRAWAL PROCESS AND DATES</vt:lpstr>
      <vt:lpstr>FROM WHICH COURSES CAN I WITHDRAW?</vt:lpstr>
      <vt:lpstr>REPEAT OF THE WITHDRAWAL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DERSTEN ÇEKİLME  WİTHDRAW (W)</dc:title>
  <dc:creator>Lenovo Öidb Nimet</dc:creator>
  <cp:lastModifiedBy>BİLGE GÖZÜKATI</cp:lastModifiedBy>
  <cp:revision>21</cp:revision>
  <dcterms:created xsi:type="dcterms:W3CDTF">2022-11-16T13:37:45Z</dcterms:created>
  <dcterms:modified xsi:type="dcterms:W3CDTF">2025-12-03T09:07:23Z</dcterms:modified>
</cp:coreProperties>
</file>