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505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5436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1272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8662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2849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37288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6234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9485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726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6412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841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2978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4351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508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7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806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24F72-3E03-46EB-9C1A-7AE9D39822F6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816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WITHDRAWAL (W</a:t>
            </a:r>
            <a:r>
              <a:rPr lang="tr-TR" dirty="0"/>
              <a:t>)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FOR AGU UNDERGRADUATE STUDENTS</a:t>
            </a:r>
            <a:endParaRPr lang="tr-TR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927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RULES OF WITHDRAWAL</a:t>
            </a:r>
            <a:br>
              <a:rPr lang="tr-TR" dirty="0" smtClean="0"/>
            </a:br>
            <a:r>
              <a:rPr lang="tr-TR" dirty="0" smtClean="0"/>
              <a:t>(UNDERGRADUATE REGULATION-CLAUSE 23)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tr-TR" dirty="0" err="1" smtClean="0"/>
              <a:t>Withdrawal</a:t>
            </a:r>
            <a:r>
              <a:rPr lang="tr-TR" dirty="0" smtClean="0"/>
              <a:t> CLAUSE </a:t>
            </a:r>
            <a:r>
              <a:rPr lang="tr-TR" dirty="0"/>
              <a:t>23 – (1</a:t>
            </a:r>
            <a:r>
              <a:rPr lang="tr-TR" dirty="0" smtClean="0"/>
              <a:t>)</a:t>
            </a:r>
            <a:r>
              <a:rPr lang="en-US" dirty="0"/>
              <a:t> Students can withdraw from the courses they are registered for according to the rules stated </a:t>
            </a:r>
            <a:r>
              <a:rPr lang="en-US" dirty="0" smtClean="0"/>
              <a:t>below</a:t>
            </a:r>
            <a:r>
              <a:rPr lang="tr-TR" dirty="0" smtClean="0"/>
              <a:t>: </a:t>
            </a:r>
          </a:p>
          <a:p>
            <a:pPr algn="just"/>
            <a:r>
              <a:rPr lang="tr-TR" dirty="0" smtClean="0"/>
              <a:t>a)</a:t>
            </a:r>
            <a:r>
              <a:rPr lang="en-US" dirty="0"/>
              <a:t> </a:t>
            </a:r>
            <a:r>
              <a:rPr lang="tr-TR" dirty="0"/>
              <a:t>W</a:t>
            </a:r>
            <a:r>
              <a:rPr lang="en-US" dirty="0" err="1" smtClean="0"/>
              <a:t>ithdrawal</a:t>
            </a:r>
            <a:r>
              <a:rPr lang="en-US" dirty="0" smtClean="0"/>
              <a:t> </a:t>
            </a:r>
            <a:r>
              <a:rPr lang="en-US" dirty="0"/>
              <a:t>can be made on the dates specified in the academic calendar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tr-TR" dirty="0" smtClean="0"/>
              <a:t>b)</a:t>
            </a:r>
            <a:r>
              <a:rPr lang="en-US" dirty="0"/>
              <a:t> Advisor approval is required for </a:t>
            </a:r>
            <a:r>
              <a:rPr lang="en-US" dirty="0" smtClean="0"/>
              <a:t>withdrawal</a:t>
            </a:r>
            <a:r>
              <a:rPr lang="tr-TR" dirty="0" smtClean="0"/>
              <a:t>. </a:t>
            </a:r>
          </a:p>
          <a:p>
            <a:pPr algn="just"/>
            <a:r>
              <a:rPr lang="tr-TR" dirty="0" smtClean="0"/>
              <a:t>c)</a:t>
            </a:r>
            <a:r>
              <a:rPr lang="en-US" dirty="0"/>
              <a:t> You can withdraw from a maximum of one course in a </a:t>
            </a:r>
            <a:r>
              <a:rPr lang="en-US" dirty="0" smtClean="0"/>
              <a:t>semester</a:t>
            </a:r>
            <a:r>
              <a:rPr lang="tr-TR" dirty="0" smtClean="0"/>
              <a:t>. </a:t>
            </a:r>
          </a:p>
          <a:p>
            <a:pPr algn="just"/>
            <a:r>
              <a:rPr lang="tr-TR" dirty="0" smtClean="0"/>
              <a:t>ç)</a:t>
            </a:r>
            <a:r>
              <a:rPr lang="en-US" dirty="0"/>
              <a:t> Students can withdraw from a maximum of four courses during the program they are enrolled </a:t>
            </a:r>
            <a:r>
              <a:rPr lang="en-US" dirty="0" smtClean="0"/>
              <a:t>in</a:t>
            </a:r>
            <a:r>
              <a:rPr lang="tr-TR" dirty="0" smtClean="0"/>
              <a:t>. </a:t>
            </a:r>
          </a:p>
          <a:p>
            <a:pPr algn="just"/>
            <a:r>
              <a:rPr lang="tr-TR" dirty="0" smtClean="0"/>
              <a:t>d)</a:t>
            </a:r>
            <a:r>
              <a:rPr lang="en-US" dirty="0"/>
              <a:t> Withdrawal cannot be made from courses in the first two semesters of the curriculum.</a:t>
            </a:r>
            <a:r>
              <a:rPr lang="tr-TR" dirty="0" smtClean="0"/>
              <a:t> </a:t>
            </a:r>
          </a:p>
          <a:p>
            <a:pPr algn="just"/>
            <a:r>
              <a:rPr lang="tr-TR" dirty="0" smtClean="0"/>
              <a:t>e)</a:t>
            </a:r>
            <a:r>
              <a:rPr lang="en-US" dirty="0"/>
              <a:t> Withdrawal cannot be made from previously withdrawn or repeated </a:t>
            </a:r>
            <a:r>
              <a:rPr lang="en-US" dirty="0" smtClean="0"/>
              <a:t>courses</a:t>
            </a:r>
            <a:r>
              <a:rPr lang="tr-TR" dirty="0" smtClean="0"/>
              <a:t>. </a:t>
            </a:r>
          </a:p>
          <a:p>
            <a:pPr algn="just"/>
            <a:r>
              <a:rPr lang="tr-TR" dirty="0" smtClean="0"/>
              <a:t>f</a:t>
            </a:r>
            <a:r>
              <a:rPr lang="tr-TR" dirty="0"/>
              <a:t>) </a:t>
            </a:r>
            <a:r>
              <a:rPr lang="en-US" dirty="0"/>
              <a:t>Students who take courses at or below the minimum course load in a semester are not allowed to </a:t>
            </a:r>
            <a:r>
              <a:rPr lang="en-US" dirty="0" smtClean="0"/>
              <a:t>withdraw</a:t>
            </a:r>
            <a:r>
              <a:rPr lang="tr-TR" dirty="0" smtClean="0"/>
              <a:t>al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tr-TR" dirty="0" smtClean="0"/>
              <a:t>g)</a:t>
            </a:r>
            <a:r>
              <a:rPr lang="en-US" dirty="0"/>
              <a:t> Courses from which the student withdraws are marked with the letter W on the transcript. These courses are not included in the GPA calculation.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9458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036320"/>
            <a:ext cx="8911687" cy="868680"/>
          </a:xfrm>
        </p:spPr>
        <p:txBody>
          <a:bodyPr/>
          <a:lstStyle/>
          <a:p>
            <a:r>
              <a:rPr lang="en-US" dirty="0" smtClean="0"/>
              <a:t>WITHDRAWAL </a:t>
            </a:r>
            <a:r>
              <a:rPr lang="en-US" dirty="0"/>
              <a:t>PROCESS AND DATES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pPr algn="just"/>
            <a:r>
              <a:rPr lang="en-US" dirty="0"/>
              <a:t>Dates for </a:t>
            </a:r>
            <a:r>
              <a:rPr lang="en-US" dirty="0" smtClean="0"/>
              <a:t>withdrawal </a:t>
            </a:r>
            <a:r>
              <a:rPr lang="en-US" dirty="0"/>
              <a:t>are determined separately for the fall and spring semesters. These dates are included in the Academic Calendar of our University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/>
              <a:t>The system is opened for the student and advisor </a:t>
            </a:r>
            <a:r>
              <a:rPr lang="en-US" dirty="0" smtClean="0"/>
              <a:t>on </a:t>
            </a:r>
            <a:r>
              <a:rPr lang="en-US" dirty="0"/>
              <a:t>withdrawal dates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/>
              <a:t>Withdrawal </a:t>
            </a:r>
            <a:r>
              <a:rPr lang="tr-TR" dirty="0" smtClean="0"/>
              <a:t>can</a:t>
            </a:r>
            <a:r>
              <a:rPr lang="en-US" dirty="0" smtClean="0"/>
              <a:t>not </a:t>
            </a:r>
            <a:r>
              <a:rPr lang="en-US" dirty="0"/>
              <a:t>be made without the approval of the advisor.</a:t>
            </a:r>
            <a:endParaRPr lang="tr-TR" dirty="0" smtClean="0"/>
          </a:p>
          <a:p>
            <a:pPr algn="just"/>
            <a:r>
              <a:rPr lang="tr-TR" dirty="0"/>
              <a:t>W</a:t>
            </a:r>
            <a:r>
              <a:rPr lang="en-US" dirty="0" err="1" smtClean="0"/>
              <a:t>ithdrawal</a:t>
            </a:r>
            <a:r>
              <a:rPr lang="en-US" dirty="0" smtClean="0"/>
              <a:t> </a:t>
            </a:r>
            <a:r>
              <a:rPr lang="en-US" dirty="0"/>
              <a:t>process: It is the situation where the student is not held responsible for the course he/she has taken for that semester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/>
              <a:t>The course is included in the student record and its grade is shown as W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/>
              <a:t>W grade does not affect the student's average.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2135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RULES OF WITHDRAWAL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 </a:t>
            </a:r>
            <a:r>
              <a:rPr lang="en-US" dirty="0"/>
              <a:t>Withdrawal cannot be made </a:t>
            </a:r>
            <a:r>
              <a:rPr lang="en-US" dirty="0" smtClean="0"/>
              <a:t>in </a:t>
            </a:r>
            <a:r>
              <a:rPr lang="en-US" dirty="0"/>
              <a:t>the first two semesters of the curriculum.</a:t>
            </a:r>
            <a:endParaRPr lang="tr-TR" dirty="0" smtClean="0"/>
          </a:p>
          <a:p>
            <a:pPr algn="just"/>
            <a:r>
              <a:rPr lang="en-US" dirty="0"/>
              <a:t>Withdrawal cannot be made from previously withdrawn or repeated courses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/>
              <a:t>Students who take courses at or below the minimum course load in a semester are not allowed to </a:t>
            </a:r>
            <a:r>
              <a:rPr lang="en-US" dirty="0" smtClean="0"/>
              <a:t>withdraw</a:t>
            </a:r>
            <a:r>
              <a:rPr lang="tr-TR" dirty="0" smtClean="0"/>
              <a:t>al. (</a:t>
            </a:r>
            <a:r>
              <a:rPr lang="en-US" dirty="0"/>
              <a:t>MINIMUM COURSE LOAD: IN </a:t>
            </a:r>
            <a:r>
              <a:rPr lang="tr-TR" dirty="0" smtClean="0"/>
              <a:t>CLAUSE</a:t>
            </a:r>
            <a:r>
              <a:rPr lang="tr-TR" dirty="0"/>
              <a:t> </a:t>
            </a:r>
            <a:r>
              <a:rPr lang="en-US" dirty="0" smtClean="0"/>
              <a:t>19 </a:t>
            </a:r>
            <a:r>
              <a:rPr lang="en-US" dirty="0"/>
              <a:t>OF THE UNDERGRADUATE </a:t>
            </a:r>
            <a:r>
              <a:rPr lang="en-US" dirty="0" smtClean="0"/>
              <a:t>REGULATION</a:t>
            </a:r>
            <a:r>
              <a:rPr lang="tr-TR" dirty="0" smtClean="0"/>
              <a:t>) «</a:t>
            </a:r>
            <a:r>
              <a:rPr lang="en-US" dirty="0"/>
              <a:t>The minimum course load of students in a semester is three courses that are included in the GPA </a:t>
            </a:r>
            <a:r>
              <a:rPr lang="en-US" dirty="0" smtClean="0"/>
              <a:t>calculation</a:t>
            </a:r>
            <a:r>
              <a:rPr lang="tr-TR" dirty="0" smtClean="0"/>
              <a:t>»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6462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68137" y="624110"/>
            <a:ext cx="9779726" cy="1280890"/>
          </a:xfrm>
        </p:spPr>
        <p:txBody>
          <a:bodyPr/>
          <a:lstStyle/>
          <a:p>
            <a:r>
              <a:rPr lang="en-US" dirty="0"/>
              <a:t>FROM WHICH COURSES CAN I </a:t>
            </a:r>
            <a:r>
              <a:rPr lang="en-US" dirty="0" smtClean="0"/>
              <a:t>WITHDRAW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in the first two semesters of the curriculum</a:t>
            </a:r>
            <a:r>
              <a:rPr lang="tr-TR" dirty="0" smtClean="0"/>
              <a:t>;</a:t>
            </a:r>
          </a:p>
          <a:p>
            <a:pPr marL="0" indent="0">
              <a:buNone/>
            </a:pPr>
            <a:r>
              <a:rPr lang="tr-TR" dirty="0" err="1"/>
              <a:t>Compulsory</a:t>
            </a:r>
            <a:r>
              <a:rPr lang="tr-TR" dirty="0"/>
              <a:t>,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Elective</a:t>
            </a:r>
            <a:r>
              <a:rPr lang="tr-TR" dirty="0" smtClean="0"/>
              <a:t>,</a:t>
            </a:r>
          </a:p>
          <a:p>
            <a:pPr marL="0" indent="0">
              <a:buNone/>
            </a:pPr>
            <a:r>
              <a:rPr lang="tr-TR" dirty="0" err="1" smtClean="0"/>
              <a:t>Taken</a:t>
            </a:r>
            <a:r>
              <a:rPr lang="tr-TR" dirty="0" smtClean="0"/>
              <a:t> </a:t>
            </a:r>
            <a:r>
              <a:rPr lang="tr-TR" dirty="0" err="1"/>
              <a:t>outside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program,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Withdrawal </a:t>
            </a:r>
            <a:r>
              <a:rPr lang="en-US" dirty="0"/>
              <a:t>is possible.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9872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 OF THE </a:t>
            </a:r>
            <a:r>
              <a:rPr lang="en-US" dirty="0" smtClean="0"/>
              <a:t>WITHDRAWAL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4160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dirty="0"/>
              <a:t>Courses with a W grade must be repeated, </a:t>
            </a:r>
            <a:r>
              <a:rPr lang="en-US" b="1" dirty="0"/>
              <a:t>except for courses taken outside the program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</a:p>
          <a:p>
            <a:pPr algn="just"/>
            <a:r>
              <a:rPr lang="en-US" dirty="0"/>
              <a:t>Instead of repeat elective courses, other elective courses can be taken within the framework of the </a:t>
            </a:r>
            <a:r>
              <a:rPr lang="en-US" dirty="0" smtClean="0"/>
              <a:t>curriculum</a:t>
            </a:r>
            <a:r>
              <a:rPr lang="tr-TR" dirty="0" smtClean="0"/>
              <a:t>.</a:t>
            </a:r>
          </a:p>
          <a:p>
            <a:pPr algn="just"/>
            <a:r>
              <a:rPr lang="en-US" dirty="0"/>
              <a:t>The last grade received in the repeated course is valid.</a:t>
            </a:r>
            <a:r>
              <a:rPr lang="tr-TR" dirty="0" smtClean="0"/>
              <a:t>.</a:t>
            </a:r>
          </a:p>
          <a:p>
            <a:pPr algn="just"/>
            <a:r>
              <a:rPr lang="en-US" dirty="0"/>
              <a:t>Extra courses taken with a W letter grade included in the average or not included in the average (in NC status) do not prevent </a:t>
            </a:r>
            <a:r>
              <a:rPr lang="en-US" dirty="0" smtClean="0"/>
              <a:t>graduation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110507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310</TotalTime>
  <Words>472</Words>
  <Application>Microsoft Office PowerPoint</Application>
  <PresentationFormat>Geniş ekran</PresentationFormat>
  <Paragraphs>36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Comic Sans MS</vt:lpstr>
      <vt:lpstr>Wingdings 3</vt:lpstr>
      <vt:lpstr>Duman</vt:lpstr>
      <vt:lpstr>WITHDRAWAL (W) </vt:lpstr>
      <vt:lpstr>RULES OF WITHDRAWAL (UNDERGRADUATE REGULATION-CLAUSE 23)</vt:lpstr>
      <vt:lpstr>WITHDRAWAL PROCESS AND DATES</vt:lpstr>
      <vt:lpstr>RULES OF WITHDRAWAL</vt:lpstr>
      <vt:lpstr>FROM WHICH COURSES CAN I WITHDRAW?</vt:lpstr>
      <vt:lpstr>REPEAT OF THE WITHDRAWAL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DERSTEN ÇEKİLME  WİTHDRAW (W)</dc:title>
  <dc:creator>Lenovo Öidb Nimet</dc:creator>
  <cp:lastModifiedBy>ss</cp:lastModifiedBy>
  <cp:revision>18</cp:revision>
  <dcterms:created xsi:type="dcterms:W3CDTF">2022-11-16T13:37:45Z</dcterms:created>
  <dcterms:modified xsi:type="dcterms:W3CDTF">2024-04-26T12:47:46Z</dcterms:modified>
</cp:coreProperties>
</file>