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sldIdLst>
    <p:sldId id="257" r:id="rId2"/>
    <p:sldId id="258" r:id="rId3"/>
    <p:sldId id="260"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7" d="100"/>
          <a:sy n="57"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56183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E94735-386B-469B-9C2A-3B2735A10BE5}" type="datetimeFigureOut">
              <a:rPr lang="tr-TR" smtClean="0"/>
              <a:t>26.04.2024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499097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1008493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30256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685814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146856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677154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376537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604718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81029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896808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8E94735-386B-469B-9C2A-3B2735A10BE5}" type="datetimeFigureOut">
              <a:rPr lang="tr-TR" smtClean="0"/>
              <a:t>26.04.2024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57894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8E94735-386B-469B-9C2A-3B2735A10BE5}" type="datetimeFigureOut">
              <a:rPr lang="tr-TR" smtClean="0"/>
              <a:t>26.04.2024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438527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1199427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13300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98E94735-386B-469B-9C2A-3B2735A10BE5}" type="datetimeFigureOut">
              <a:rPr lang="tr-TR" smtClean="0"/>
              <a:t>26.04.2024</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416789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E94735-386B-469B-9C2A-3B2735A10BE5}" type="datetimeFigureOut">
              <a:rPr lang="tr-TR" smtClean="0"/>
              <a:t>26.04.2024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16518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8E94735-386B-469B-9C2A-3B2735A10BE5}" type="datetimeFigureOut">
              <a:rPr lang="tr-TR" smtClean="0"/>
              <a:t>26.04.2024</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C840950-9734-4F70-9C59-7C59987CBAD6}" type="slidenum">
              <a:rPr lang="tr-TR" smtClean="0"/>
              <a:t>‹#›</a:t>
            </a:fld>
            <a:endParaRPr lang="tr-TR"/>
          </a:p>
        </p:txBody>
      </p:sp>
    </p:spTree>
    <p:extLst>
      <p:ext uri="{BB962C8B-B14F-4D97-AF65-F5344CB8AC3E}">
        <p14:creationId xmlns:p14="http://schemas.microsoft.com/office/powerpoint/2010/main" val="3577820282"/>
      </p:ext>
    </p:extLst>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 id="214748382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0658" y="1405754"/>
            <a:ext cx="9404723" cy="1111023"/>
          </a:xfrm>
        </p:spPr>
        <p:txBody>
          <a:bodyPr/>
          <a:lstStyle/>
          <a:p>
            <a:r>
              <a:rPr lang="tr-TR" dirty="0" smtClean="0"/>
              <a:t>WITHDRAWAL </a:t>
            </a:r>
            <a:r>
              <a:rPr lang="tr-TR" dirty="0"/>
              <a:t>(W)</a:t>
            </a:r>
          </a:p>
        </p:txBody>
      </p:sp>
      <p:sp>
        <p:nvSpPr>
          <p:cNvPr id="3" name="İçerik Yer Tutucusu 2"/>
          <p:cNvSpPr>
            <a:spLocks noGrp="1"/>
          </p:cNvSpPr>
          <p:nvPr>
            <p:ph idx="1"/>
          </p:nvPr>
        </p:nvSpPr>
        <p:spPr>
          <a:xfrm>
            <a:off x="800658" y="3597403"/>
            <a:ext cx="8946541" cy="1128164"/>
          </a:xfrm>
        </p:spPr>
        <p:txBody>
          <a:bodyPr/>
          <a:lstStyle/>
          <a:p>
            <a:r>
              <a:rPr lang="tr-TR" b="1" dirty="0" smtClean="0">
                <a:solidFill>
                  <a:srgbClr val="FF0000"/>
                </a:solidFill>
                <a:latin typeface="Comic Sans MS" panose="030F0702030302020204" pitchFamily="66" charset="0"/>
              </a:rPr>
              <a:t>FOR AGU POSTGRADUATE STUDENTS</a:t>
            </a:r>
            <a:endParaRPr lang="tr-TR"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70598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0926" y="766227"/>
            <a:ext cx="11416938" cy="1672296"/>
          </a:xfrm>
        </p:spPr>
        <p:txBody>
          <a:bodyPr/>
          <a:lstStyle/>
          <a:p>
            <a:r>
              <a:rPr lang="tr-TR" dirty="0" smtClean="0"/>
              <a:t>RULES OF WITHDRAWAL</a:t>
            </a:r>
            <a:r>
              <a:rPr lang="tr-TR" dirty="0"/>
              <a:t/>
            </a:r>
            <a:br>
              <a:rPr lang="tr-TR" dirty="0"/>
            </a:br>
            <a:r>
              <a:rPr lang="tr-TR" dirty="0" smtClean="0"/>
              <a:t>(POSTGRADUATE REGULATION- CLAUSE 16)</a:t>
            </a:r>
            <a:endParaRPr lang="tr-TR" dirty="0"/>
          </a:p>
        </p:txBody>
      </p:sp>
      <p:sp>
        <p:nvSpPr>
          <p:cNvPr id="3" name="İçerik Yer Tutucusu 2"/>
          <p:cNvSpPr>
            <a:spLocks noGrp="1"/>
          </p:cNvSpPr>
          <p:nvPr>
            <p:ph idx="1"/>
          </p:nvPr>
        </p:nvSpPr>
        <p:spPr>
          <a:xfrm>
            <a:off x="646111" y="2760888"/>
            <a:ext cx="10919117" cy="3703938"/>
          </a:xfrm>
        </p:spPr>
        <p:txBody>
          <a:bodyPr>
            <a:normAutofit fontScale="55000" lnSpcReduction="20000"/>
          </a:bodyPr>
          <a:lstStyle/>
          <a:p>
            <a:pPr algn="just"/>
            <a:r>
              <a:rPr lang="en-US" sz="3600" dirty="0"/>
              <a:t>W information; Except for thesis and prerequisite courses, it is given for the course from which the student withdraws, with the approval of the program advisor, before the withdrawal period specified in the academic calendar expires.</a:t>
            </a:r>
            <a:endParaRPr lang="tr-TR" sz="3600" dirty="0"/>
          </a:p>
          <a:p>
            <a:pPr algn="just"/>
            <a:endParaRPr lang="tr-TR" sz="3600" dirty="0"/>
          </a:p>
          <a:p>
            <a:pPr algn="just"/>
            <a:r>
              <a:rPr lang="en-US" sz="3600" dirty="0"/>
              <a:t>By the Institute Board of our University; In accordance with Article 16 of Abdullah </a:t>
            </a:r>
            <a:r>
              <a:rPr lang="en-US" sz="3600" dirty="0" err="1"/>
              <a:t>Gül</a:t>
            </a:r>
            <a:r>
              <a:rPr lang="en-US" sz="3600" dirty="0"/>
              <a:t> University Postgraduate Education and Examination Regulations; It has been decided that students who will withdraw from a course within the academic calendar can withdraw from a maximum of one course each semester, except for the last semester, and that students who withdraw from the course can take the same course in the next semester instead of the withdrawn course, if the withdrawn course is a compulsory course, or any elective course if it is an elective course.</a:t>
            </a:r>
            <a:endParaRPr lang="tr-TR" sz="3600" dirty="0"/>
          </a:p>
          <a:p>
            <a:pPr algn="just"/>
            <a:endParaRPr lang="tr-TR" sz="3500" dirty="0" smtClean="0"/>
          </a:p>
          <a:p>
            <a:pPr algn="just"/>
            <a:endParaRPr lang="tr-TR" dirty="0"/>
          </a:p>
          <a:p>
            <a:endParaRPr lang="tr-TR" dirty="0"/>
          </a:p>
        </p:txBody>
      </p:sp>
    </p:spTree>
    <p:extLst>
      <p:ext uri="{BB962C8B-B14F-4D97-AF65-F5344CB8AC3E}">
        <p14:creationId xmlns:p14="http://schemas.microsoft.com/office/powerpoint/2010/main" val="229107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5130" y="600763"/>
            <a:ext cx="9404723" cy="1079991"/>
          </a:xfrm>
        </p:spPr>
        <p:txBody>
          <a:bodyPr/>
          <a:lstStyle/>
          <a:p>
            <a:r>
              <a:rPr lang="en-US" dirty="0" smtClean="0"/>
              <a:t>WITHDRAWAL </a:t>
            </a:r>
            <a:r>
              <a:rPr lang="en-US" dirty="0"/>
              <a:t>PROCESS AND DATES</a:t>
            </a:r>
            <a:endParaRPr lang="tr-TR" dirty="0"/>
          </a:p>
        </p:txBody>
      </p:sp>
      <p:sp>
        <p:nvSpPr>
          <p:cNvPr id="3" name="İçerik Yer Tutucusu 2"/>
          <p:cNvSpPr>
            <a:spLocks noGrp="1"/>
          </p:cNvSpPr>
          <p:nvPr>
            <p:ph idx="1"/>
          </p:nvPr>
        </p:nvSpPr>
        <p:spPr/>
        <p:txBody>
          <a:bodyPr/>
          <a:lstStyle/>
          <a:p>
            <a:pPr algn="just"/>
            <a:r>
              <a:rPr lang="en-US" dirty="0"/>
              <a:t>Dates for course withdrawal are determined separately for the fall and spring semesters. These dates are included in the Academic Calendar of our University</a:t>
            </a:r>
            <a:r>
              <a:rPr lang="en-US" dirty="0" smtClean="0"/>
              <a:t>.</a:t>
            </a:r>
            <a:endParaRPr lang="tr-TR" dirty="0" smtClean="0"/>
          </a:p>
          <a:p>
            <a:pPr algn="just"/>
            <a:r>
              <a:rPr lang="en-US" dirty="0" smtClean="0"/>
              <a:t>The </a:t>
            </a:r>
            <a:r>
              <a:rPr lang="en-US" dirty="0"/>
              <a:t>system is opened for students and </a:t>
            </a:r>
            <a:r>
              <a:rPr lang="en-US" dirty="0" smtClean="0"/>
              <a:t>advisors</a:t>
            </a:r>
            <a:r>
              <a:rPr lang="tr-TR" dirty="0" smtClean="0"/>
              <a:t> on </a:t>
            </a:r>
            <a:r>
              <a:rPr lang="tr-TR" dirty="0" err="1" smtClean="0"/>
              <a:t>withdrawal</a:t>
            </a:r>
            <a:r>
              <a:rPr lang="tr-TR" dirty="0" smtClean="0"/>
              <a:t> </a:t>
            </a:r>
            <a:r>
              <a:rPr lang="tr-TR" dirty="0" err="1" smtClean="0"/>
              <a:t>dates</a:t>
            </a:r>
            <a:r>
              <a:rPr lang="tr-TR" dirty="0" smtClean="0"/>
              <a:t>.</a:t>
            </a:r>
          </a:p>
          <a:p>
            <a:pPr algn="just"/>
            <a:r>
              <a:rPr lang="en-US" dirty="0"/>
              <a:t>Withdrawal </a:t>
            </a:r>
            <a:r>
              <a:rPr lang="tr-TR" dirty="0" smtClean="0"/>
              <a:t>can</a:t>
            </a:r>
            <a:r>
              <a:rPr lang="en-US" dirty="0" smtClean="0"/>
              <a:t>not </a:t>
            </a:r>
            <a:r>
              <a:rPr lang="en-US" dirty="0"/>
              <a:t>be made without the approval of the advisor</a:t>
            </a:r>
            <a:r>
              <a:rPr lang="en-US" dirty="0" smtClean="0"/>
              <a:t>.</a:t>
            </a:r>
            <a:endParaRPr lang="tr-TR" dirty="0" smtClean="0"/>
          </a:p>
          <a:p>
            <a:pPr algn="just"/>
            <a:r>
              <a:rPr lang="tr-TR" dirty="0"/>
              <a:t>W</a:t>
            </a:r>
            <a:r>
              <a:rPr lang="en-US" dirty="0" err="1" smtClean="0"/>
              <a:t>ithdrawal</a:t>
            </a:r>
            <a:r>
              <a:rPr lang="en-US" dirty="0" smtClean="0"/>
              <a:t> </a:t>
            </a:r>
            <a:r>
              <a:rPr lang="en-US" dirty="0"/>
              <a:t>process: It is the situation where the student is not held responsible for the course he/she has taken for that semester</a:t>
            </a:r>
            <a:r>
              <a:rPr lang="en-US" dirty="0" smtClean="0"/>
              <a:t>.</a:t>
            </a:r>
            <a:endParaRPr lang="tr-TR" dirty="0" smtClean="0"/>
          </a:p>
          <a:p>
            <a:pPr algn="just"/>
            <a:r>
              <a:rPr lang="en-US" dirty="0"/>
              <a:t>The course is included in the student record and its grade is shown as W.</a:t>
            </a:r>
            <a:endParaRPr lang="tr-TR" dirty="0"/>
          </a:p>
          <a:p>
            <a:pPr algn="just"/>
            <a:r>
              <a:rPr lang="en-US" dirty="0"/>
              <a:t>W grade does not affect the student's average</a:t>
            </a:r>
            <a:r>
              <a:rPr lang="en-US" dirty="0" smtClean="0"/>
              <a:t>.</a:t>
            </a:r>
            <a:endParaRPr lang="tr-TR" dirty="0" smtClean="0"/>
          </a:p>
          <a:p>
            <a:endParaRPr lang="tr-TR" dirty="0"/>
          </a:p>
        </p:txBody>
      </p:sp>
    </p:spTree>
    <p:extLst>
      <p:ext uri="{BB962C8B-B14F-4D97-AF65-F5344CB8AC3E}">
        <p14:creationId xmlns:p14="http://schemas.microsoft.com/office/powerpoint/2010/main" val="1531826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5201" y="809769"/>
            <a:ext cx="9404723" cy="853568"/>
          </a:xfrm>
        </p:spPr>
        <p:txBody>
          <a:bodyPr/>
          <a:lstStyle/>
          <a:p>
            <a:r>
              <a:rPr lang="tr-TR" dirty="0" smtClean="0"/>
              <a:t>RULES OF WITHDRAWAL</a:t>
            </a:r>
            <a:endParaRPr lang="tr-TR" dirty="0"/>
          </a:p>
        </p:txBody>
      </p:sp>
      <p:sp>
        <p:nvSpPr>
          <p:cNvPr id="3" name="İçerik Yer Tutucusu 2"/>
          <p:cNvSpPr>
            <a:spLocks noGrp="1"/>
          </p:cNvSpPr>
          <p:nvPr>
            <p:ph idx="1"/>
          </p:nvPr>
        </p:nvSpPr>
        <p:spPr>
          <a:xfrm>
            <a:off x="875201" y="2168434"/>
            <a:ext cx="9775627" cy="3654962"/>
          </a:xfrm>
        </p:spPr>
        <p:txBody>
          <a:bodyPr/>
          <a:lstStyle/>
          <a:p>
            <a:pPr algn="just"/>
            <a:r>
              <a:rPr lang="en-US" dirty="0"/>
              <a:t>Graduate </a:t>
            </a:r>
            <a:r>
              <a:rPr lang="en-US" dirty="0" smtClean="0"/>
              <a:t>students</a:t>
            </a:r>
            <a:r>
              <a:rPr lang="tr-TR" dirty="0" smtClean="0"/>
              <a:t> </a:t>
            </a:r>
            <a:r>
              <a:rPr lang="en-US" dirty="0" smtClean="0"/>
              <a:t>can </a:t>
            </a:r>
            <a:r>
              <a:rPr lang="en-US" dirty="0"/>
              <a:t>withdraw from courses taken </a:t>
            </a:r>
            <a:r>
              <a:rPr lang="en-US" dirty="0">
                <a:solidFill>
                  <a:srgbClr val="FFFF00"/>
                </a:solidFill>
              </a:rPr>
              <a:t>EXCEPT</a:t>
            </a:r>
            <a:r>
              <a:rPr lang="en-US" dirty="0"/>
              <a:t> for thesis and prerequisite courses</a:t>
            </a:r>
            <a:r>
              <a:rPr lang="en-US" dirty="0" smtClean="0"/>
              <a:t>.</a:t>
            </a:r>
            <a:endParaRPr lang="tr-TR" dirty="0" smtClean="0"/>
          </a:p>
          <a:p>
            <a:pPr algn="just"/>
            <a:r>
              <a:rPr lang="en-US" dirty="0"/>
              <a:t>Students who are in their last semester cannot withdraw </a:t>
            </a:r>
            <a:endParaRPr lang="tr-TR" dirty="0" smtClean="0"/>
          </a:p>
          <a:p>
            <a:r>
              <a:rPr lang="en-US" dirty="0"/>
              <a:t>They can withdraw from a maximum of 1 (one) course in a semester</a:t>
            </a:r>
            <a:r>
              <a:rPr lang="en-US" dirty="0" smtClean="0"/>
              <a:t>.</a:t>
            </a:r>
            <a:endParaRPr lang="tr-TR" dirty="0" smtClean="0"/>
          </a:p>
          <a:p>
            <a:r>
              <a:rPr lang="tr-TR" dirty="0" err="1"/>
              <a:t>Last</a:t>
            </a:r>
            <a:r>
              <a:rPr lang="tr-TR" dirty="0"/>
              <a:t> </a:t>
            </a:r>
            <a:r>
              <a:rPr lang="tr-TR" dirty="0" err="1" smtClean="0"/>
              <a:t>course</a:t>
            </a:r>
            <a:r>
              <a:rPr lang="tr-TR" dirty="0" smtClean="0"/>
              <a:t> </a:t>
            </a:r>
            <a:r>
              <a:rPr lang="tr-TR" dirty="0" err="1"/>
              <a:t>periods</a:t>
            </a:r>
            <a:r>
              <a:rPr lang="tr-TR" dirty="0"/>
              <a:t>:</a:t>
            </a:r>
            <a:br>
              <a:rPr lang="tr-TR" dirty="0"/>
            </a:br>
            <a:r>
              <a:rPr lang="tr-TR" dirty="0" smtClean="0"/>
              <a:t>Master: </a:t>
            </a:r>
            <a:r>
              <a:rPr lang="tr-TR" dirty="0"/>
              <a:t>4th </a:t>
            </a:r>
            <a:r>
              <a:rPr lang="tr-TR" dirty="0" err="1"/>
              <a:t>semester</a:t>
            </a:r>
            <a:r>
              <a:rPr lang="tr-TR" dirty="0"/>
              <a:t/>
            </a:r>
            <a:br>
              <a:rPr lang="tr-TR" dirty="0"/>
            </a:br>
            <a:r>
              <a:rPr lang="tr-TR" dirty="0" err="1" smtClean="0"/>
              <a:t>PhD</a:t>
            </a:r>
            <a:r>
              <a:rPr lang="tr-TR" dirty="0" smtClean="0"/>
              <a:t>: 4th </a:t>
            </a:r>
            <a:r>
              <a:rPr lang="tr-TR" dirty="0" err="1" smtClean="0"/>
              <a:t>semester</a:t>
            </a:r>
            <a:endParaRPr lang="tr-TR" dirty="0"/>
          </a:p>
          <a:p>
            <a:pPr marL="0" indent="0">
              <a:buNone/>
            </a:pPr>
            <a:r>
              <a:rPr lang="tr-TR" dirty="0" smtClean="0"/>
              <a:t>     </a:t>
            </a:r>
            <a:r>
              <a:rPr lang="tr-TR" dirty="0" err="1" smtClean="0"/>
              <a:t>Integrated</a:t>
            </a:r>
            <a:r>
              <a:rPr lang="tr-TR" dirty="0" smtClean="0"/>
              <a:t> </a:t>
            </a:r>
            <a:r>
              <a:rPr lang="tr-TR" dirty="0" err="1" smtClean="0"/>
              <a:t>PhD</a:t>
            </a:r>
            <a:r>
              <a:rPr lang="tr-TR" dirty="0" smtClean="0"/>
              <a:t>: 6th </a:t>
            </a:r>
            <a:r>
              <a:rPr lang="tr-TR" dirty="0" err="1" smtClean="0"/>
              <a:t>semester</a:t>
            </a:r>
            <a:endParaRPr lang="tr-TR" dirty="0"/>
          </a:p>
          <a:p>
            <a:pPr algn="just"/>
            <a:endParaRPr lang="tr-TR" dirty="0" smtClean="0"/>
          </a:p>
        </p:txBody>
      </p:sp>
    </p:spTree>
    <p:extLst>
      <p:ext uri="{BB962C8B-B14F-4D97-AF65-F5344CB8AC3E}">
        <p14:creationId xmlns:p14="http://schemas.microsoft.com/office/powerpoint/2010/main" val="4602643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57</TotalTime>
  <Words>301</Words>
  <Application>Microsoft Office PowerPoint</Application>
  <PresentationFormat>Geniş ekran</PresentationFormat>
  <Paragraphs>20</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Century Gothic</vt:lpstr>
      <vt:lpstr>Comic Sans MS</vt:lpstr>
      <vt:lpstr>Wingdings 3</vt:lpstr>
      <vt:lpstr>İyon</vt:lpstr>
      <vt:lpstr>WITHDRAWAL (W)</vt:lpstr>
      <vt:lpstr>RULES OF WITHDRAWAL (POSTGRADUATE REGULATION- CLAUSE 16)</vt:lpstr>
      <vt:lpstr>WITHDRAWAL PROCESS AND DATES</vt:lpstr>
      <vt:lpstr>RULES OF WITHDRAWAL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DERSTEN ÇEKİLME  WİTHDRAW (W)</dc:title>
  <dc:creator>Lenovo Öidb Nimet</dc:creator>
  <cp:lastModifiedBy>ss</cp:lastModifiedBy>
  <cp:revision>8</cp:revision>
  <dcterms:created xsi:type="dcterms:W3CDTF">2022-11-17T07:44:25Z</dcterms:created>
  <dcterms:modified xsi:type="dcterms:W3CDTF">2024-04-26T12:45:25Z</dcterms:modified>
</cp:coreProperties>
</file>